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79" r:id="rId12"/>
    <p:sldId id="264" r:id="rId13"/>
    <p:sldId id="280" r:id="rId14"/>
    <p:sldId id="265" r:id="rId15"/>
    <p:sldId id="274" r:id="rId16"/>
    <p:sldId id="275" r:id="rId17"/>
    <p:sldId id="276" r:id="rId18"/>
    <p:sldId id="277" r:id="rId19"/>
    <p:sldId id="278" r:id="rId20"/>
    <p:sldId id="282" r:id="rId21"/>
    <p:sldId id="281" r:id="rId22"/>
  </p:sldIdLst>
  <p:sldSz cx="18288000" cy="10287000"/>
  <p:notesSz cx="6858000" cy="9144000"/>
  <p:embeddedFontLst>
    <p:embeddedFont>
      <p:font typeface="Garbata" panose="020B0604020202020204" charset="0"/>
      <p:regular r:id="rId23"/>
    </p:embeddedFont>
    <p:embeddedFont>
      <p:font typeface="Garet" panose="020B0604020202020204" charset="0"/>
      <p:regular r:id="rId24"/>
    </p:embeddedFont>
    <p:embeddedFont>
      <p:font typeface="Gare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B6774-4226-4F78-B1C3-70346320BE82}" type="doc">
      <dgm:prSet loTypeId="urn:microsoft.com/office/officeart/2005/8/layout/radial3" loCatId="cycle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531F75-675D-4F14-9EB9-64F7AE0C2AA6}">
      <dgm:prSet phldrT="[Text]"/>
      <dgm:spPr/>
      <dgm:t>
        <a:bodyPr/>
        <a:lstStyle/>
        <a:p>
          <a:r>
            <a:rPr lang="en-US" dirty="0"/>
            <a:t>GOF Patterns</a:t>
          </a:r>
        </a:p>
      </dgm:t>
    </dgm:pt>
    <dgm:pt modelId="{FD732659-291A-45E7-BBA2-E43954510E23}" type="parTrans" cxnId="{FEF8112C-2AA0-4F6E-862A-A9D60AC0FCAE}">
      <dgm:prSet/>
      <dgm:spPr/>
      <dgm:t>
        <a:bodyPr/>
        <a:lstStyle/>
        <a:p>
          <a:endParaRPr lang="en-US"/>
        </a:p>
      </dgm:t>
    </dgm:pt>
    <dgm:pt modelId="{608B3751-4DDC-4915-954C-3E1F6E39ACEC}" type="sibTrans" cxnId="{FEF8112C-2AA0-4F6E-862A-A9D60AC0FCAE}">
      <dgm:prSet/>
      <dgm:spPr/>
      <dgm:t>
        <a:bodyPr/>
        <a:lstStyle/>
        <a:p>
          <a:endParaRPr lang="en-US"/>
        </a:p>
      </dgm:t>
    </dgm:pt>
    <dgm:pt modelId="{0B0C0C39-CCDE-4B66-A70A-F231C967568A}">
      <dgm:prSet phldrT="[Text]"/>
      <dgm:spPr/>
      <dgm:t>
        <a:bodyPr/>
        <a:lstStyle/>
        <a:p>
          <a:r>
            <a:rPr lang="en-US" dirty="0"/>
            <a:t>Observer</a:t>
          </a:r>
        </a:p>
      </dgm:t>
    </dgm:pt>
    <dgm:pt modelId="{044A4288-C8A9-474D-9D3D-C132460D7B97}" type="parTrans" cxnId="{D737EBC0-65E0-4EFC-B1D4-8E51BCBE0232}">
      <dgm:prSet/>
      <dgm:spPr/>
      <dgm:t>
        <a:bodyPr/>
        <a:lstStyle/>
        <a:p>
          <a:endParaRPr lang="en-US"/>
        </a:p>
      </dgm:t>
    </dgm:pt>
    <dgm:pt modelId="{A692ED98-DA49-4F97-8034-E8F8CB77448F}" type="sibTrans" cxnId="{D737EBC0-65E0-4EFC-B1D4-8E51BCBE0232}">
      <dgm:prSet/>
      <dgm:spPr/>
      <dgm:t>
        <a:bodyPr/>
        <a:lstStyle/>
        <a:p>
          <a:endParaRPr lang="en-US"/>
        </a:p>
      </dgm:t>
    </dgm:pt>
    <dgm:pt modelId="{1E5B012D-0FC0-41FC-BD56-50F15479411E}">
      <dgm:prSet phldrT="[Text]"/>
      <dgm:spPr/>
      <dgm:t>
        <a:bodyPr/>
        <a:lstStyle/>
        <a:p>
          <a:r>
            <a:rPr lang="en-US" dirty="0"/>
            <a:t>Singleton</a:t>
          </a:r>
        </a:p>
      </dgm:t>
    </dgm:pt>
    <dgm:pt modelId="{08F3BB45-1378-437E-B707-33087E4686FE}" type="parTrans" cxnId="{55BB82BF-4821-462E-9350-F83F8319FCA2}">
      <dgm:prSet/>
      <dgm:spPr/>
      <dgm:t>
        <a:bodyPr/>
        <a:lstStyle/>
        <a:p>
          <a:endParaRPr lang="en-US"/>
        </a:p>
      </dgm:t>
    </dgm:pt>
    <dgm:pt modelId="{2E4EA22D-E454-4587-A390-9FFBF12BFBC1}" type="sibTrans" cxnId="{55BB82BF-4821-462E-9350-F83F8319FCA2}">
      <dgm:prSet/>
      <dgm:spPr/>
      <dgm:t>
        <a:bodyPr/>
        <a:lstStyle/>
        <a:p>
          <a:endParaRPr lang="en-US"/>
        </a:p>
      </dgm:t>
    </dgm:pt>
    <dgm:pt modelId="{78107454-DBFD-4F1D-9250-C2B5DA8DD9BB}">
      <dgm:prSet phldrT="[Text]"/>
      <dgm:spPr/>
      <dgm:t>
        <a:bodyPr/>
        <a:lstStyle/>
        <a:p>
          <a:r>
            <a:rPr lang="en-US" dirty="0"/>
            <a:t>Factory</a:t>
          </a:r>
        </a:p>
      </dgm:t>
    </dgm:pt>
    <dgm:pt modelId="{62C4573E-5E72-4754-8D19-A55AE0B008F5}" type="parTrans" cxnId="{AC8CAA98-31D5-49D4-944A-A2C982B3BAAD}">
      <dgm:prSet/>
      <dgm:spPr/>
      <dgm:t>
        <a:bodyPr/>
        <a:lstStyle/>
        <a:p>
          <a:endParaRPr lang="en-US"/>
        </a:p>
      </dgm:t>
    </dgm:pt>
    <dgm:pt modelId="{2862412F-778D-4315-AD8B-A39F4D7FD92C}" type="sibTrans" cxnId="{AC8CAA98-31D5-49D4-944A-A2C982B3BAAD}">
      <dgm:prSet/>
      <dgm:spPr/>
      <dgm:t>
        <a:bodyPr/>
        <a:lstStyle/>
        <a:p>
          <a:endParaRPr lang="en-US"/>
        </a:p>
      </dgm:t>
    </dgm:pt>
    <dgm:pt modelId="{E9BB764A-713F-41CE-BAAA-47D4EB671254}" type="pres">
      <dgm:prSet presAssocID="{77EB6774-4226-4F78-B1C3-70346320BE82}" presName="composite" presStyleCnt="0">
        <dgm:presLayoutVars>
          <dgm:chMax val="1"/>
          <dgm:dir/>
          <dgm:resizeHandles val="exact"/>
        </dgm:presLayoutVars>
      </dgm:prSet>
      <dgm:spPr/>
    </dgm:pt>
    <dgm:pt modelId="{DEEEC92A-84FF-4AF9-AAF4-C48919CC1E90}" type="pres">
      <dgm:prSet presAssocID="{77EB6774-4226-4F78-B1C3-70346320BE82}" presName="radial" presStyleCnt="0">
        <dgm:presLayoutVars>
          <dgm:animLvl val="ctr"/>
        </dgm:presLayoutVars>
      </dgm:prSet>
      <dgm:spPr/>
    </dgm:pt>
    <dgm:pt modelId="{89A45D8C-D91B-4576-AC1B-7B0F126B7F1B}" type="pres">
      <dgm:prSet presAssocID="{94531F75-675D-4F14-9EB9-64F7AE0C2AA6}" presName="centerShape" presStyleLbl="vennNode1" presStyleIdx="0" presStyleCnt="4" custLinFactNeighborX="-2346" custLinFactNeighborY="121"/>
      <dgm:spPr/>
    </dgm:pt>
    <dgm:pt modelId="{ACFF746F-5965-47AC-A7FB-BCD23146B0D7}" type="pres">
      <dgm:prSet presAssocID="{0B0C0C39-CCDE-4B66-A70A-F231C967568A}" presName="node" presStyleLbl="vennNode1" presStyleIdx="1" presStyleCnt="4">
        <dgm:presLayoutVars>
          <dgm:bulletEnabled val="1"/>
        </dgm:presLayoutVars>
      </dgm:prSet>
      <dgm:spPr/>
    </dgm:pt>
    <dgm:pt modelId="{41EB9404-E065-451D-9D4E-A144E9CCC162}" type="pres">
      <dgm:prSet presAssocID="{1E5B012D-0FC0-41FC-BD56-50F15479411E}" presName="node" presStyleLbl="vennNode1" presStyleIdx="2" presStyleCnt="4">
        <dgm:presLayoutVars>
          <dgm:bulletEnabled val="1"/>
        </dgm:presLayoutVars>
      </dgm:prSet>
      <dgm:spPr/>
    </dgm:pt>
    <dgm:pt modelId="{EA5FF333-43A0-46E5-99B8-48905263010C}" type="pres">
      <dgm:prSet presAssocID="{78107454-DBFD-4F1D-9250-C2B5DA8DD9BB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FEF8112C-2AA0-4F6E-862A-A9D60AC0FCAE}" srcId="{77EB6774-4226-4F78-B1C3-70346320BE82}" destId="{94531F75-675D-4F14-9EB9-64F7AE0C2AA6}" srcOrd="0" destOrd="0" parTransId="{FD732659-291A-45E7-BBA2-E43954510E23}" sibTransId="{608B3751-4DDC-4915-954C-3E1F6E39ACEC}"/>
    <dgm:cxn modelId="{EA4E0438-8218-4306-B36F-3B8D8A3584CB}" type="presOf" srcId="{0B0C0C39-CCDE-4B66-A70A-F231C967568A}" destId="{ACFF746F-5965-47AC-A7FB-BCD23146B0D7}" srcOrd="0" destOrd="0" presId="urn:microsoft.com/office/officeart/2005/8/layout/radial3"/>
    <dgm:cxn modelId="{F2062240-C41D-45DC-9DBD-E8E37496A406}" type="presOf" srcId="{94531F75-675D-4F14-9EB9-64F7AE0C2AA6}" destId="{89A45D8C-D91B-4576-AC1B-7B0F126B7F1B}" srcOrd="0" destOrd="0" presId="urn:microsoft.com/office/officeart/2005/8/layout/radial3"/>
    <dgm:cxn modelId="{AA41B667-5762-4A16-B717-38EE03352F15}" type="presOf" srcId="{1E5B012D-0FC0-41FC-BD56-50F15479411E}" destId="{41EB9404-E065-451D-9D4E-A144E9CCC162}" srcOrd="0" destOrd="0" presId="urn:microsoft.com/office/officeart/2005/8/layout/radial3"/>
    <dgm:cxn modelId="{AC8CAA98-31D5-49D4-944A-A2C982B3BAAD}" srcId="{94531F75-675D-4F14-9EB9-64F7AE0C2AA6}" destId="{78107454-DBFD-4F1D-9250-C2B5DA8DD9BB}" srcOrd="2" destOrd="0" parTransId="{62C4573E-5E72-4754-8D19-A55AE0B008F5}" sibTransId="{2862412F-778D-4315-AD8B-A39F4D7FD92C}"/>
    <dgm:cxn modelId="{9F5712BB-6BBB-4E71-9B2C-F1397F9046EB}" type="presOf" srcId="{78107454-DBFD-4F1D-9250-C2B5DA8DD9BB}" destId="{EA5FF333-43A0-46E5-99B8-48905263010C}" srcOrd="0" destOrd="0" presId="urn:microsoft.com/office/officeart/2005/8/layout/radial3"/>
    <dgm:cxn modelId="{96F85DBC-E9D1-41A3-AA2D-0BB2B68C3D24}" type="presOf" srcId="{77EB6774-4226-4F78-B1C3-70346320BE82}" destId="{E9BB764A-713F-41CE-BAAA-47D4EB671254}" srcOrd="0" destOrd="0" presId="urn:microsoft.com/office/officeart/2005/8/layout/radial3"/>
    <dgm:cxn modelId="{55BB82BF-4821-462E-9350-F83F8319FCA2}" srcId="{94531F75-675D-4F14-9EB9-64F7AE0C2AA6}" destId="{1E5B012D-0FC0-41FC-BD56-50F15479411E}" srcOrd="1" destOrd="0" parTransId="{08F3BB45-1378-437E-B707-33087E4686FE}" sibTransId="{2E4EA22D-E454-4587-A390-9FFBF12BFBC1}"/>
    <dgm:cxn modelId="{D737EBC0-65E0-4EFC-B1D4-8E51BCBE0232}" srcId="{94531F75-675D-4F14-9EB9-64F7AE0C2AA6}" destId="{0B0C0C39-CCDE-4B66-A70A-F231C967568A}" srcOrd="0" destOrd="0" parTransId="{044A4288-C8A9-474D-9D3D-C132460D7B97}" sibTransId="{A692ED98-DA49-4F97-8034-E8F8CB77448F}"/>
    <dgm:cxn modelId="{8D499F3D-741C-4F67-8F9E-E556E9AEECA9}" type="presParOf" srcId="{E9BB764A-713F-41CE-BAAA-47D4EB671254}" destId="{DEEEC92A-84FF-4AF9-AAF4-C48919CC1E90}" srcOrd="0" destOrd="0" presId="urn:microsoft.com/office/officeart/2005/8/layout/radial3"/>
    <dgm:cxn modelId="{BDBD21F3-0824-4BDF-8ECF-15BCE59DA6D1}" type="presParOf" srcId="{DEEEC92A-84FF-4AF9-AAF4-C48919CC1E90}" destId="{89A45D8C-D91B-4576-AC1B-7B0F126B7F1B}" srcOrd="0" destOrd="0" presId="urn:microsoft.com/office/officeart/2005/8/layout/radial3"/>
    <dgm:cxn modelId="{4660274B-1B5F-4521-B574-733C39C44A9D}" type="presParOf" srcId="{DEEEC92A-84FF-4AF9-AAF4-C48919CC1E90}" destId="{ACFF746F-5965-47AC-A7FB-BCD23146B0D7}" srcOrd="1" destOrd="0" presId="urn:microsoft.com/office/officeart/2005/8/layout/radial3"/>
    <dgm:cxn modelId="{0881DFC8-1A48-4401-B6AC-BC311F53BD2E}" type="presParOf" srcId="{DEEEC92A-84FF-4AF9-AAF4-C48919CC1E90}" destId="{41EB9404-E065-451D-9D4E-A144E9CCC162}" srcOrd="2" destOrd="0" presId="urn:microsoft.com/office/officeart/2005/8/layout/radial3"/>
    <dgm:cxn modelId="{14F37813-A4CE-443F-9A1C-4D0D1DDEF903}" type="presParOf" srcId="{DEEEC92A-84FF-4AF9-AAF4-C48919CC1E90}" destId="{EA5FF333-43A0-46E5-99B8-48905263010C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45D8C-D91B-4576-AC1B-7B0F126B7F1B}">
      <dsp:nvSpPr>
        <dsp:cNvPr id="0" name=""/>
        <dsp:cNvSpPr/>
      </dsp:nvSpPr>
      <dsp:spPr>
        <a:xfrm>
          <a:off x="3447250" y="2387569"/>
          <a:ext cx="4992687" cy="4992687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GOF Patterns</a:t>
          </a:r>
        </a:p>
      </dsp:txBody>
      <dsp:txXfrm>
        <a:off x="4178412" y="3118731"/>
        <a:ext cx="3530363" cy="3530363"/>
      </dsp:txXfrm>
    </dsp:sp>
    <dsp:sp modelId="{ACFF746F-5965-47AC-A7FB-BCD23146B0D7}">
      <dsp:nvSpPr>
        <dsp:cNvPr id="0" name=""/>
        <dsp:cNvSpPr/>
      </dsp:nvSpPr>
      <dsp:spPr>
        <a:xfrm>
          <a:off x="4847828" y="379670"/>
          <a:ext cx="2496343" cy="2496343"/>
        </a:xfrm>
        <a:prstGeom prst="ellipse">
          <a:avLst/>
        </a:prstGeom>
        <a:solidFill>
          <a:schemeClr val="accent2">
            <a:alpha val="50000"/>
            <a:hueOff val="1560506"/>
            <a:satOff val="-1946"/>
            <a:lumOff val="45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Observer</a:t>
          </a:r>
        </a:p>
      </dsp:txBody>
      <dsp:txXfrm>
        <a:off x="5213409" y="745251"/>
        <a:ext cx="1765181" cy="1765181"/>
      </dsp:txXfrm>
    </dsp:sp>
    <dsp:sp modelId="{41EB9404-E065-451D-9D4E-A144E9CCC162}">
      <dsp:nvSpPr>
        <dsp:cNvPr id="0" name=""/>
        <dsp:cNvSpPr/>
      </dsp:nvSpPr>
      <dsp:spPr>
        <a:xfrm>
          <a:off x="7660860" y="5251985"/>
          <a:ext cx="2496343" cy="2496343"/>
        </a:xfrm>
        <a:prstGeom prst="ellipse">
          <a:avLst/>
        </a:prstGeom>
        <a:solidFill>
          <a:schemeClr val="accent2">
            <a:alpha val="50000"/>
            <a:hueOff val="3121013"/>
            <a:satOff val="-3893"/>
            <a:lumOff val="91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Singleton</a:t>
          </a:r>
        </a:p>
      </dsp:txBody>
      <dsp:txXfrm>
        <a:off x="8026441" y="5617566"/>
        <a:ext cx="1765181" cy="1765181"/>
      </dsp:txXfrm>
    </dsp:sp>
    <dsp:sp modelId="{EA5FF333-43A0-46E5-99B8-48905263010C}">
      <dsp:nvSpPr>
        <dsp:cNvPr id="0" name=""/>
        <dsp:cNvSpPr/>
      </dsp:nvSpPr>
      <dsp:spPr>
        <a:xfrm>
          <a:off x="2034795" y="5251985"/>
          <a:ext cx="2496343" cy="2496343"/>
        </a:xfrm>
        <a:prstGeom prst="ellipse">
          <a:avLst/>
        </a:prstGeom>
        <a:solidFill>
          <a:schemeClr val="accent2">
            <a:alpha val="50000"/>
            <a:hueOff val="4681519"/>
            <a:satOff val="-5839"/>
            <a:lumOff val="1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Factory</a:t>
          </a:r>
        </a:p>
      </dsp:txBody>
      <dsp:txXfrm>
        <a:off x="2400376" y="5617566"/>
        <a:ext cx="1765181" cy="1765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29.svg"/><Relationship Id="rId10" Type="http://schemas.microsoft.com/office/2007/relationships/diagramDrawing" Target="../diagrams/drawing1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9100" y="5676604"/>
            <a:ext cx="11629800" cy="2664281"/>
          </a:xfrm>
          <a:custGeom>
            <a:avLst/>
            <a:gdLst/>
            <a:ahLst/>
            <a:cxnLst/>
            <a:rect l="l" t="t" r="r" b="b"/>
            <a:pathLst>
              <a:path w="11629800" h="2664281">
                <a:moveTo>
                  <a:pt x="0" y="0"/>
                </a:moveTo>
                <a:lnTo>
                  <a:pt x="11629800" y="0"/>
                </a:lnTo>
                <a:lnTo>
                  <a:pt x="11629800" y="2664281"/>
                </a:lnTo>
                <a:lnTo>
                  <a:pt x="0" y="2664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38750" y="-1802217"/>
            <a:ext cx="4644203" cy="4712752"/>
          </a:xfrm>
          <a:custGeom>
            <a:avLst/>
            <a:gdLst/>
            <a:ahLst/>
            <a:cxnLst/>
            <a:rect l="l" t="t" r="r" b="b"/>
            <a:pathLst>
              <a:path w="4644203" h="4712752">
                <a:moveTo>
                  <a:pt x="4644203" y="0"/>
                </a:moveTo>
                <a:lnTo>
                  <a:pt x="0" y="0"/>
                </a:lnTo>
                <a:lnTo>
                  <a:pt x="0" y="4712752"/>
                </a:lnTo>
                <a:lnTo>
                  <a:pt x="4644203" y="4712752"/>
                </a:lnTo>
                <a:lnTo>
                  <a:pt x="46442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693062" y="7330629"/>
            <a:ext cx="4385577" cy="4450309"/>
          </a:xfrm>
          <a:custGeom>
            <a:avLst/>
            <a:gdLst/>
            <a:ahLst/>
            <a:cxnLst/>
            <a:rect l="l" t="t" r="r" b="b"/>
            <a:pathLst>
              <a:path w="4385577" h="4450309">
                <a:moveTo>
                  <a:pt x="4385577" y="0"/>
                </a:moveTo>
                <a:lnTo>
                  <a:pt x="0" y="0"/>
                </a:lnTo>
                <a:lnTo>
                  <a:pt x="0" y="4450309"/>
                </a:lnTo>
                <a:lnTo>
                  <a:pt x="4385577" y="4450309"/>
                </a:lnTo>
                <a:lnTo>
                  <a:pt x="43855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5453" y="1362075"/>
            <a:ext cx="12477095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9"/>
              </a:lnSpc>
            </a:pPr>
            <a:r>
              <a:rPr lang="en-US" sz="8291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SOFTWARE  DESIGN &amp; ANALYSIS FINAL PROJECT’24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2112" y="6222509"/>
            <a:ext cx="9478688" cy="705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8" u="sng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Productify</a:t>
            </a:r>
            <a:endParaRPr lang="en-US" sz="4598" u="sng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283029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14F62C-B0CD-F05E-C41E-FB2FAE0B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81100"/>
            <a:ext cx="13640659" cy="441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412-949C-9FD0-5A7B-5273BB0A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674934"/>
            <a:ext cx="13640659" cy="4334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C5DD8A-31E7-2285-4196-65A83F25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172D00B-AA89-ACD5-5439-5609959943F7}"/>
              </a:ext>
            </a:extLst>
          </p:cNvPr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01A0A-A492-A4E1-79BA-2A8613EE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25" y="2140298"/>
            <a:ext cx="14419349" cy="60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E9805-F987-7318-D61B-6D614D8D0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80890"/>
            <a:ext cx="13868400" cy="67774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42183-AF6B-861C-B543-B482926D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6063B45-C606-FD6C-6A60-E0DBECC64DE6}"/>
              </a:ext>
            </a:extLst>
          </p:cNvPr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BFCCC-4D54-673B-7CA6-B19CD8AD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109364"/>
            <a:ext cx="17297399" cy="71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0029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DOMAIN MODEL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7DCD3B10-56D8-9120-E4C2-AD313EA6E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" y="1943100"/>
            <a:ext cx="18122870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96C3E-6118-3CAE-69B6-76DDC3B6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4449"/>
            <a:ext cx="17526000" cy="8753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COMPONENT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833B2-5BA8-0D14-AC2A-6F4B4DD21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6" y="1714500"/>
            <a:ext cx="17473394" cy="836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40803" y="-38100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0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PACKAGE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22DC0-10C6-9EDE-9764-B48C4D6F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62087"/>
            <a:ext cx="16154400" cy="84058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DEPLOYMENT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9AAC7-C604-0A23-C04C-90333FE28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76487"/>
            <a:ext cx="16916400" cy="73390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825007" y="447675"/>
            <a:ext cx="1463798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75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DESIGN PATTERNS USED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3335000" y="5676900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566210">
            <a:off x="16420154" y="184109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528489">
            <a:off x="1532311" y="37260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4" descr="GRASP Design Principles in OOAD - GeeksforGeeks">
            <a:extLst>
              <a:ext uri="{FF2B5EF4-FFF2-40B4-BE49-F238E27FC236}">
                <a16:creationId xmlns:a16="http://schemas.microsoft.com/office/drawing/2014/main" id="{448C46AA-1F31-1A0C-740C-D1DC8A58E1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796CC0-2A02-D4FF-0C6E-594235FA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878358"/>
            <a:ext cx="17602201" cy="66502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8884" y="2567461"/>
            <a:ext cx="11188122" cy="2794634"/>
            <a:chOff x="0" y="-1"/>
            <a:chExt cx="3319506" cy="707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6052" cy="707262"/>
            </a:xfrm>
            <a:custGeom>
              <a:avLst/>
              <a:gdLst/>
              <a:ahLst/>
              <a:cxnLst/>
              <a:rect l="l" t="t" r="r" b="b"/>
              <a:pathLst>
                <a:path w="3316052" h="707262">
                  <a:moveTo>
                    <a:pt x="35328" y="0"/>
                  </a:moveTo>
                  <a:lnTo>
                    <a:pt x="3280724" y="0"/>
                  </a:lnTo>
                  <a:cubicBezTo>
                    <a:pt x="3300235" y="0"/>
                    <a:pt x="3316052" y="15817"/>
                    <a:pt x="3316052" y="35328"/>
                  </a:cubicBezTo>
                  <a:lnTo>
                    <a:pt x="3316052" y="671934"/>
                  </a:lnTo>
                  <a:cubicBezTo>
                    <a:pt x="3316052" y="691445"/>
                    <a:pt x="3300235" y="707262"/>
                    <a:pt x="3280724" y="707262"/>
                  </a:cubicBezTo>
                  <a:lnTo>
                    <a:pt x="35328" y="707262"/>
                  </a:lnTo>
                  <a:cubicBezTo>
                    <a:pt x="15817" y="707262"/>
                    <a:pt x="0" y="691445"/>
                    <a:pt x="0" y="671934"/>
                  </a:cubicBezTo>
                  <a:lnTo>
                    <a:pt x="0" y="35328"/>
                  </a:lnTo>
                  <a:cubicBezTo>
                    <a:pt x="0" y="15817"/>
                    <a:pt x="15817" y="0"/>
                    <a:pt x="35328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"/>
              <a:ext cx="3319506" cy="7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spc="455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 </a:t>
              </a:r>
              <a:r>
                <a:rPr lang="en-US" sz="2999" b="1" spc="455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Purpose</a:t>
              </a:r>
              <a:r>
                <a:rPr lang="en-US" sz="2999" spc="455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:</a:t>
              </a:r>
              <a:r>
                <a:rPr lang="en-US" sz="2999" b="1" spc="455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999" spc="455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Its primary purpose is to allow users to compare products, check availability, analyze reviews, and explore second-hand products across platforms, all within a single interface.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10056" y="6154059"/>
            <a:ext cx="10996950" cy="2794634"/>
            <a:chOff x="0" y="0"/>
            <a:chExt cx="3262785" cy="829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2785" cy="829165"/>
            </a:xfrm>
            <a:custGeom>
              <a:avLst/>
              <a:gdLst/>
              <a:ahLst/>
              <a:cxnLst/>
              <a:rect l="l" t="t" r="r" b="b"/>
              <a:pathLst>
                <a:path w="3262785" h="829165">
                  <a:moveTo>
                    <a:pt x="35904" y="0"/>
                  </a:moveTo>
                  <a:lnTo>
                    <a:pt x="3226881" y="0"/>
                  </a:lnTo>
                  <a:cubicBezTo>
                    <a:pt x="3246710" y="0"/>
                    <a:pt x="3262785" y="16075"/>
                    <a:pt x="3262785" y="35904"/>
                  </a:cubicBezTo>
                  <a:lnTo>
                    <a:pt x="3262785" y="793261"/>
                  </a:lnTo>
                  <a:cubicBezTo>
                    <a:pt x="3262785" y="813090"/>
                    <a:pt x="3246710" y="829165"/>
                    <a:pt x="3226881" y="829165"/>
                  </a:cubicBezTo>
                  <a:lnTo>
                    <a:pt x="35904" y="829165"/>
                  </a:lnTo>
                  <a:cubicBezTo>
                    <a:pt x="16075" y="829165"/>
                    <a:pt x="0" y="813090"/>
                    <a:pt x="0" y="793261"/>
                  </a:cubicBezTo>
                  <a:lnTo>
                    <a:pt x="0" y="35904"/>
                  </a:lnTo>
                  <a:cubicBezTo>
                    <a:pt x="0" y="16075"/>
                    <a:pt x="16075" y="0"/>
                    <a:pt x="35904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62785" cy="87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The system will cater to a wide audience of online shoppers looking for convenience, efficiency, and better decision-making tools.</a:t>
              </a:r>
              <a:r>
                <a:rPr lang="en-US" sz="29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  <a:p>
              <a:pPr algn="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93914" y="1140862"/>
            <a:ext cx="139600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6"/>
              </a:lnSpc>
            </a:pPr>
            <a:r>
              <a:rPr lang="en-US" sz="8105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INTRODUCTION </a:t>
            </a:r>
          </a:p>
        </p:txBody>
      </p:sp>
      <p:sp>
        <p:nvSpPr>
          <p:cNvPr id="10" name="Freeform 10"/>
          <p:cNvSpPr/>
          <p:nvPr/>
        </p:nvSpPr>
        <p:spPr>
          <a:xfrm rot="-3030601" flipH="1">
            <a:off x="-2037044" y="-302361"/>
            <a:ext cx="4074088" cy="4134222"/>
          </a:xfrm>
          <a:custGeom>
            <a:avLst/>
            <a:gdLst/>
            <a:ahLst/>
            <a:cxnLst/>
            <a:rect l="l" t="t" r="r" b="b"/>
            <a:pathLst>
              <a:path w="4074088" h="4134222">
                <a:moveTo>
                  <a:pt x="4074088" y="0"/>
                </a:moveTo>
                <a:lnTo>
                  <a:pt x="0" y="0"/>
                </a:lnTo>
                <a:lnTo>
                  <a:pt x="0" y="4134222"/>
                </a:lnTo>
                <a:lnTo>
                  <a:pt x="4074088" y="4134222"/>
                </a:lnTo>
                <a:lnTo>
                  <a:pt x="40740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3E2ED-F854-EBBF-7A4D-914BA68D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C950015-303C-7349-DEF6-E5492FC03309}"/>
              </a:ext>
            </a:extLst>
          </p:cNvPr>
          <p:cNvSpPr txBox="1"/>
          <p:nvPr/>
        </p:nvSpPr>
        <p:spPr>
          <a:xfrm>
            <a:off x="1825007" y="447675"/>
            <a:ext cx="1463798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75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DESIGN PATTERNS USED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A3C31CD-34B4-69D7-C12A-DC4E38340F79}"/>
              </a:ext>
            </a:extLst>
          </p:cNvPr>
          <p:cNvSpPr/>
          <p:nvPr/>
        </p:nvSpPr>
        <p:spPr>
          <a:xfrm flipH="1">
            <a:off x="14782800" y="-955501"/>
            <a:ext cx="5095645" cy="2940442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44AE5D4-5CC7-F3A5-6D43-79DE627C536D}"/>
              </a:ext>
            </a:extLst>
          </p:cNvPr>
          <p:cNvSpPr/>
          <p:nvPr/>
        </p:nvSpPr>
        <p:spPr>
          <a:xfrm rot="6528489">
            <a:off x="1532311" y="37260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4" descr="GRASP Design Principles in OOAD - GeeksforGeeks">
            <a:extLst>
              <a:ext uri="{FF2B5EF4-FFF2-40B4-BE49-F238E27FC236}">
                <a16:creationId xmlns:a16="http://schemas.microsoft.com/office/drawing/2014/main" id="{36A08554-7A34-CE13-47FF-263923A4F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32C424-26F0-A11B-B265-69B233109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45589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Freeform 7">
            <a:extLst>
              <a:ext uri="{FF2B5EF4-FFF2-40B4-BE49-F238E27FC236}">
                <a16:creationId xmlns:a16="http://schemas.microsoft.com/office/drawing/2014/main" id="{1D294301-DF49-F69C-A223-90A109ABD743}"/>
              </a:ext>
            </a:extLst>
          </p:cNvPr>
          <p:cNvSpPr/>
          <p:nvPr/>
        </p:nvSpPr>
        <p:spPr>
          <a:xfrm>
            <a:off x="-1066800" y="7429501"/>
            <a:ext cx="5181600" cy="3250684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5D89C68B-38ED-2AE1-5443-65B175598D7C}"/>
              </a:ext>
            </a:extLst>
          </p:cNvPr>
          <p:cNvSpPr/>
          <p:nvPr/>
        </p:nvSpPr>
        <p:spPr>
          <a:xfrm rot="19433790">
            <a:off x="17364600" y="9222092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817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A7DAB-B6CF-5F9C-A53E-724B39D0D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7BC5960-3788-05CE-F664-7AC27419F98D}"/>
              </a:ext>
            </a:extLst>
          </p:cNvPr>
          <p:cNvSpPr txBox="1"/>
          <p:nvPr/>
        </p:nvSpPr>
        <p:spPr>
          <a:xfrm>
            <a:off x="1825007" y="447675"/>
            <a:ext cx="14637987" cy="11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75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Three-Layer Architecture 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4772DF-651D-DEB9-9063-D3D004E1787C}"/>
              </a:ext>
            </a:extLst>
          </p:cNvPr>
          <p:cNvSpPr/>
          <p:nvPr/>
        </p:nvSpPr>
        <p:spPr>
          <a:xfrm flipH="1">
            <a:off x="11963400" y="5499357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E67C589-EA8D-3FE4-DF60-6E9A01B6A9B8}"/>
              </a:ext>
            </a:extLst>
          </p:cNvPr>
          <p:cNvSpPr/>
          <p:nvPr/>
        </p:nvSpPr>
        <p:spPr>
          <a:xfrm rot="-7566210">
            <a:off x="16420154" y="184109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3A50082-AF7F-C381-66FB-4879810F02F1}"/>
              </a:ext>
            </a:extLst>
          </p:cNvPr>
          <p:cNvSpPr/>
          <p:nvPr/>
        </p:nvSpPr>
        <p:spPr>
          <a:xfrm rot="6528489">
            <a:off x="1532311" y="37260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CC78491-17FE-9293-F9EB-EC52B8E95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22507" r="-141" b="2876"/>
          <a:stretch/>
        </p:blipFill>
        <p:spPr bwMode="auto">
          <a:xfrm>
            <a:off x="1701681" y="2247900"/>
            <a:ext cx="14884638" cy="68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2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51817-5D67-A2B6-8D2D-DDDD3D53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1A4F10-10FF-37C4-D223-CEBCFDE0B66B}"/>
              </a:ext>
            </a:extLst>
          </p:cNvPr>
          <p:cNvGrpSpPr/>
          <p:nvPr/>
        </p:nvGrpSpPr>
        <p:grpSpPr>
          <a:xfrm>
            <a:off x="1752600" y="1573550"/>
            <a:ext cx="15316199" cy="8124149"/>
            <a:chOff x="-850424" y="-251539"/>
            <a:chExt cx="4544303" cy="20560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BE0232-9470-AD87-C17C-FF32B4C8B07E}"/>
                </a:ext>
              </a:extLst>
            </p:cNvPr>
            <p:cNvSpPr/>
            <p:nvPr/>
          </p:nvSpPr>
          <p:spPr>
            <a:xfrm>
              <a:off x="-850424" y="-251539"/>
              <a:ext cx="4544303" cy="2056051"/>
            </a:xfrm>
            <a:custGeom>
              <a:avLst/>
              <a:gdLst/>
              <a:ahLst/>
              <a:cxnLst/>
              <a:rect l="l" t="t" r="r" b="b"/>
              <a:pathLst>
                <a:path w="3316052" h="707262">
                  <a:moveTo>
                    <a:pt x="35328" y="0"/>
                  </a:moveTo>
                  <a:lnTo>
                    <a:pt x="3280724" y="0"/>
                  </a:lnTo>
                  <a:cubicBezTo>
                    <a:pt x="3300235" y="0"/>
                    <a:pt x="3316052" y="15817"/>
                    <a:pt x="3316052" y="35328"/>
                  </a:cubicBezTo>
                  <a:lnTo>
                    <a:pt x="3316052" y="671934"/>
                  </a:lnTo>
                  <a:cubicBezTo>
                    <a:pt x="3316052" y="691445"/>
                    <a:pt x="3300235" y="707262"/>
                    <a:pt x="3280724" y="707262"/>
                  </a:cubicBezTo>
                  <a:lnTo>
                    <a:pt x="35328" y="707262"/>
                  </a:lnTo>
                  <a:cubicBezTo>
                    <a:pt x="15817" y="707262"/>
                    <a:pt x="0" y="691445"/>
                    <a:pt x="0" y="671934"/>
                  </a:cubicBezTo>
                  <a:lnTo>
                    <a:pt x="0" y="35328"/>
                  </a:lnTo>
                  <a:cubicBezTo>
                    <a:pt x="0" y="15817"/>
                    <a:pt x="15817" y="0"/>
                    <a:pt x="35328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F73651-EC17-1ADD-28DA-44E266B4F8DA}"/>
                </a:ext>
              </a:extLst>
            </p:cNvPr>
            <p:cNvSpPr txBox="1"/>
            <p:nvPr/>
          </p:nvSpPr>
          <p:spPr>
            <a:xfrm>
              <a:off x="-377697" y="17987"/>
              <a:ext cx="3603445" cy="867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just"/>
              <a:endPara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6D2C602-59AD-A34F-A7AA-3601900C4207}"/>
              </a:ext>
            </a:extLst>
          </p:cNvPr>
          <p:cNvSpPr txBox="1"/>
          <p:nvPr/>
        </p:nvSpPr>
        <p:spPr>
          <a:xfrm>
            <a:off x="2438400" y="116386"/>
            <a:ext cx="139600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6"/>
              </a:lnSpc>
            </a:pPr>
            <a:r>
              <a:rPr lang="en-US" sz="8105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Scope 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59EC347-B791-145F-2CAA-36DD86AD0E5F}"/>
              </a:ext>
            </a:extLst>
          </p:cNvPr>
          <p:cNvSpPr/>
          <p:nvPr/>
        </p:nvSpPr>
        <p:spPr>
          <a:xfrm rot="-3030601" flipH="1">
            <a:off x="-2037044" y="-302361"/>
            <a:ext cx="4074088" cy="4134222"/>
          </a:xfrm>
          <a:custGeom>
            <a:avLst/>
            <a:gdLst/>
            <a:ahLst/>
            <a:cxnLst/>
            <a:rect l="l" t="t" r="r" b="b"/>
            <a:pathLst>
              <a:path w="4074088" h="4134222">
                <a:moveTo>
                  <a:pt x="4074088" y="0"/>
                </a:moveTo>
                <a:lnTo>
                  <a:pt x="0" y="0"/>
                </a:lnTo>
                <a:lnTo>
                  <a:pt x="0" y="4134222"/>
                </a:lnTo>
                <a:lnTo>
                  <a:pt x="4074088" y="4134222"/>
                </a:lnTo>
                <a:lnTo>
                  <a:pt x="40740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FAFC6-1207-C6D4-C926-A6550D3BC1D1}"/>
              </a:ext>
            </a:extLst>
          </p:cNvPr>
          <p:cNvSpPr txBox="1"/>
          <p:nvPr/>
        </p:nvSpPr>
        <p:spPr>
          <a:xfrm>
            <a:off x="2340629" y="3051185"/>
            <a:ext cx="141947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Productify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web-based application designed to streamline the online shopping experience by aggregating product data from various e-commerce platforms like Amazon, AliExpress, and Newegg.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/>
            <a:endParaRPr lang="en-US" sz="3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/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/>
            <a:endParaRPr lang="en-US" sz="3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Its primary purpose is to allow users to compare products, check availability, analyze reviews, and explore second-hand products across platforms, all within a single interface. The system will cater to a wide audience of online shoppers looking for convenience, efficiency, and better decision-making tools.</a:t>
            </a:r>
          </a:p>
        </p:txBody>
      </p:sp>
    </p:spTree>
    <p:extLst>
      <p:ext uri="{BB962C8B-B14F-4D97-AF65-F5344CB8AC3E}">
        <p14:creationId xmlns:p14="http://schemas.microsoft.com/office/powerpoint/2010/main" val="377489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14935200" y="6328245"/>
            <a:ext cx="3725069" cy="3985969"/>
          </a:xfrm>
          <a:custGeom>
            <a:avLst/>
            <a:gdLst/>
            <a:ahLst/>
            <a:cxnLst/>
            <a:rect l="l" t="t" r="r" b="b"/>
            <a:pathLst>
              <a:path w="3725069" h="3985969">
                <a:moveTo>
                  <a:pt x="3725070" y="3985969"/>
                </a:moveTo>
                <a:lnTo>
                  <a:pt x="0" y="3985969"/>
                </a:lnTo>
                <a:lnTo>
                  <a:pt x="0" y="0"/>
                </a:lnTo>
                <a:lnTo>
                  <a:pt x="3725070" y="0"/>
                </a:lnTo>
                <a:lnTo>
                  <a:pt x="3725070" y="39859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63269" y="1481617"/>
            <a:ext cx="6724731" cy="247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 CASE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395D7-10DA-DF8F-B00C-6601EE0C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3676"/>
            <a:ext cx="8153400" cy="102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2428975"/>
            <a:ext cx="13335000" cy="7497995"/>
            <a:chOff x="0" y="0"/>
            <a:chExt cx="3321033" cy="1792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1033" cy="1792095"/>
            </a:xfrm>
            <a:custGeom>
              <a:avLst/>
              <a:gdLst/>
              <a:ahLst/>
              <a:cxnLst/>
              <a:rect l="l" t="t" r="r" b="b"/>
              <a:pathLst>
                <a:path w="3321033" h="1792095">
                  <a:moveTo>
                    <a:pt x="30347" y="0"/>
                  </a:moveTo>
                  <a:lnTo>
                    <a:pt x="3290686" y="0"/>
                  </a:lnTo>
                  <a:cubicBezTo>
                    <a:pt x="3298734" y="0"/>
                    <a:pt x="3306453" y="3197"/>
                    <a:pt x="3312144" y="8888"/>
                  </a:cubicBezTo>
                  <a:cubicBezTo>
                    <a:pt x="3317836" y="14580"/>
                    <a:pt x="3321033" y="22298"/>
                    <a:pt x="3321033" y="30347"/>
                  </a:cubicBezTo>
                  <a:lnTo>
                    <a:pt x="3321033" y="1761748"/>
                  </a:lnTo>
                  <a:cubicBezTo>
                    <a:pt x="3321033" y="1769797"/>
                    <a:pt x="3317836" y="1777516"/>
                    <a:pt x="3312144" y="1783207"/>
                  </a:cubicBezTo>
                  <a:cubicBezTo>
                    <a:pt x="3306453" y="1788898"/>
                    <a:pt x="3298734" y="1792095"/>
                    <a:pt x="3290686" y="1792095"/>
                  </a:cubicBezTo>
                  <a:lnTo>
                    <a:pt x="30347" y="1792095"/>
                  </a:lnTo>
                  <a:cubicBezTo>
                    <a:pt x="22298" y="1792095"/>
                    <a:pt x="14580" y="1788898"/>
                    <a:pt x="8888" y="1783207"/>
                  </a:cubicBezTo>
                  <a:cubicBezTo>
                    <a:pt x="3197" y="1777516"/>
                    <a:pt x="0" y="1769797"/>
                    <a:pt x="0" y="1761748"/>
                  </a:cubicBezTo>
                  <a:lnTo>
                    <a:pt x="0" y="30347"/>
                  </a:lnTo>
                  <a:cubicBezTo>
                    <a:pt x="0" y="22298"/>
                    <a:pt x="3197" y="14580"/>
                    <a:pt x="8888" y="8888"/>
                  </a:cubicBezTo>
                  <a:cubicBezTo>
                    <a:pt x="14580" y="3197"/>
                    <a:pt x="22298" y="0"/>
                    <a:pt x="30347" y="0"/>
                  </a:cubicBezTo>
                  <a:close/>
                </a:path>
              </a:pathLst>
            </a:custGeom>
            <a:solidFill>
              <a:srgbClr val="6F4E3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21033" cy="182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2684" y="295375"/>
            <a:ext cx="962888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NON-FUNCTIONAL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9143" y="2687983"/>
            <a:ext cx="10166453" cy="2308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6"/>
              </a:lnSpc>
            </a:pPr>
            <a:r>
              <a:rPr lang="en-US" sz="300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Performance Requirements</a:t>
            </a:r>
          </a:p>
          <a:p>
            <a:pPr algn="just">
              <a:lnSpc>
                <a:spcPts val="3606"/>
              </a:lnSpc>
            </a:pPr>
            <a:r>
              <a:rPr lang="en-US" sz="300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•The system must respond to user actions (e.g., adding to cart, navigating, or searching) within </a:t>
            </a:r>
          </a:p>
          <a:p>
            <a:pPr algn="just">
              <a:lnSpc>
                <a:spcPts val="3606"/>
              </a:lnSpc>
            </a:pPr>
            <a:r>
              <a:rPr lang="en-US" sz="300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•The system must respond to user actions (e.g., adding to cart, navigating, or searching) within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9143" y="5143500"/>
            <a:ext cx="1032340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95"/>
              </a:lnSpc>
            </a:pPr>
            <a:r>
              <a:rPr lang="en-US" sz="274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Safety Requirements</a:t>
            </a:r>
          </a:p>
          <a:p>
            <a:pPr algn="just">
              <a:lnSpc>
                <a:spcPts val="3295"/>
              </a:lnSpc>
            </a:pPr>
            <a:r>
              <a:rPr lang="en-US" sz="274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•</a:t>
            </a:r>
            <a:r>
              <a:rPr lang="en-US" sz="2745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Prevent unintended data deletion by requiring confirmations before any permanent action (e.g., deleting ads).</a:t>
            </a:r>
          </a:p>
          <a:p>
            <a:pPr algn="just">
              <a:lnSpc>
                <a:spcPts val="3295"/>
              </a:lnSpc>
            </a:pPr>
            <a:endParaRPr lang="en-US" sz="274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95"/>
              </a:lnSpc>
            </a:pPr>
            <a:r>
              <a:rPr lang="en-US" sz="2745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BusinessRules</a:t>
            </a:r>
            <a:endParaRPr lang="en-US" sz="2745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295"/>
              </a:lnSpc>
            </a:pPr>
            <a:r>
              <a:rPr lang="en-US" sz="274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•Data Protection: Encrypt user data in transit (HTTPS) and at rest</a:t>
            </a:r>
          </a:p>
          <a:p>
            <a:pPr algn="just">
              <a:lnSpc>
                <a:spcPts val="3295"/>
              </a:lnSpc>
            </a:pPr>
            <a:r>
              <a:rPr lang="en-US" sz="274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•Regular security audits will be conducted to identify vulnerabilities</a:t>
            </a:r>
          </a:p>
          <a:p>
            <a:pPr algn="just">
              <a:lnSpc>
                <a:spcPts val="3295"/>
              </a:lnSpc>
            </a:pPr>
            <a:endParaRPr lang="en-US" sz="274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95"/>
              </a:lnSpc>
            </a:pPr>
            <a:endParaRPr lang="en-US" sz="274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11958499" y="-2087473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0" y="5079485"/>
                </a:moveTo>
                <a:lnTo>
                  <a:pt x="7469830" y="5079485"/>
                </a:lnTo>
                <a:lnTo>
                  <a:pt x="7469830" y="0"/>
                </a:lnTo>
                <a:lnTo>
                  <a:pt x="0" y="0"/>
                </a:lnTo>
                <a:lnTo>
                  <a:pt x="0" y="50794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542829" y="6258516"/>
            <a:ext cx="1551937" cy="316031"/>
          </a:xfrm>
          <a:custGeom>
            <a:avLst/>
            <a:gdLst/>
            <a:ahLst/>
            <a:cxnLst/>
            <a:rect l="l" t="t" r="r" b="b"/>
            <a:pathLst>
              <a:path w="1551937" h="316031">
                <a:moveTo>
                  <a:pt x="0" y="0"/>
                </a:moveTo>
                <a:lnTo>
                  <a:pt x="1551937" y="0"/>
                </a:lnTo>
                <a:lnTo>
                  <a:pt x="1551937" y="316031"/>
                </a:lnTo>
                <a:lnTo>
                  <a:pt x="0" y="31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36063" y="8784254"/>
            <a:ext cx="1551937" cy="316031"/>
          </a:xfrm>
          <a:custGeom>
            <a:avLst/>
            <a:gdLst/>
            <a:ahLst/>
            <a:cxnLst/>
            <a:rect l="l" t="t" r="r" b="b"/>
            <a:pathLst>
              <a:path w="1551937" h="316031">
                <a:moveTo>
                  <a:pt x="0" y="0"/>
                </a:moveTo>
                <a:lnTo>
                  <a:pt x="1551937" y="0"/>
                </a:lnTo>
                <a:lnTo>
                  <a:pt x="1551937" y="316031"/>
                </a:lnTo>
                <a:lnTo>
                  <a:pt x="0" y="31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AD292-BAD0-39A7-1647-6840E8BC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" y="2095500"/>
            <a:ext cx="16826951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833F5-AACC-5BDD-45C4-AC34CF4A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89" y="2694894"/>
            <a:ext cx="13951022" cy="7325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2E50EB-3CFE-C20D-CB37-B88B614DB190}"/>
              </a:ext>
            </a:extLst>
          </p:cNvPr>
          <p:cNvSpPr txBox="1"/>
          <p:nvPr/>
        </p:nvSpPr>
        <p:spPr>
          <a:xfrm>
            <a:off x="4572000" y="1557337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Price Comparison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CFD15-5B74-E701-A648-63E64983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834A103-831D-FCF8-0D18-0F2598D82180}"/>
              </a:ext>
            </a:extLst>
          </p:cNvPr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027A2-F568-89D8-4FBE-C8EB9B31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43099"/>
            <a:ext cx="9525000" cy="7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EB85B-CAC3-7722-5A1C-C90A7C745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1943099"/>
            <a:ext cx="8146032" cy="7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4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ACBB-D170-E61A-D6FC-60F77B07B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42705"/>
            <a:ext cx="8610600" cy="7653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428EA-55CF-6270-1193-2BBA8035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118890"/>
            <a:ext cx="8762999" cy="76537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303</Words>
  <Application>Microsoft Office PowerPoint</Application>
  <PresentationFormat>Custom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Garet Bold</vt:lpstr>
      <vt:lpstr>Garbata</vt:lpstr>
      <vt:lpstr>Times New Roman</vt:lpstr>
      <vt:lpstr>Garet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and design analysis project;24</dc:title>
  <cp:lastModifiedBy>Hp</cp:lastModifiedBy>
  <cp:revision>6</cp:revision>
  <dcterms:created xsi:type="dcterms:W3CDTF">2006-08-16T00:00:00Z</dcterms:created>
  <dcterms:modified xsi:type="dcterms:W3CDTF">2024-11-28T09:49:42Z</dcterms:modified>
  <dc:identifier>DAGXkjAGsVc</dc:identifier>
</cp:coreProperties>
</file>